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7"/>
  </p:notesMasterIdLst>
  <p:sldIdLst>
    <p:sldId id="256" r:id="rId9"/>
    <p:sldId id="447" r:id="rId10"/>
    <p:sldId id="448" r:id="rId11"/>
    <p:sldId id="455" r:id="rId12"/>
    <p:sldId id="420" r:id="rId13"/>
    <p:sldId id="421" r:id="rId14"/>
    <p:sldId id="419" r:id="rId15"/>
    <p:sldId id="341" r:id="rId16"/>
    <p:sldId id="390" r:id="rId17"/>
    <p:sldId id="459" r:id="rId18"/>
    <p:sldId id="339" r:id="rId19"/>
    <p:sldId id="337" r:id="rId20"/>
    <p:sldId id="433" r:id="rId21"/>
    <p:sldId id="434" r:id="rId22"/>
    <p:sldId id="413" r:id="rId23"/>
    <p:sldId id="380" r:id="rId24"/>
    <p:sldId id="442" r:id="rId25"/>
    <p:sldId id="460" r:id="rId26"/>
    <p:sldId id="464" r:id="rId27"/>
    <p:sldId id="440" r:id="rId28"/>
    <p:sldId id="461" r:id="rId29"/>
    <p:sldId id="465" r:id="rId30"/>
    <p:sldId id="463" r:id="rId31"/>
    <p:sldId id="429" r:id="rId32"/>
    <p:sldId id="432" r:id="rId33"/>
    <p:sldId id="422" r:id="rId34"/>
    <p:sldId id="462" r:id="rId35"/>
    <p:sldId id="310" r:id="rId36"/>
  </p:sldIdLst>
  <p:sldSz cx="12192000" cy="6858000"/>
  <p:notesSz cx="6797675" cy="9926638"/>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F0E363-ABA5-472C-A263-1B7506FF6321}" v="3" dt="2022-10-04T14:32:38.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051" autoAdjust="0"/>
    <p:restoredTop sz="77351"/>
  </p:normalViewPr>
  <p:slideViewPr>
    <p:cSldViewPr>
      <p:cViewPr varScale="1">
        <p:scale>
          <a:sx n="64" d="100"/>
          <a:sy n="64" d="100"/>
        </p:scale>
        <p:origin x="643"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90488" y="744538"/>
            <a:ext cx="6616700" cy="3722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06357" y="4715153"/>
            <a:ext cx="4984962" cy="4466987"/>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90488" y="744538"/>
            <a:ext cx="6616700" cy="3722687"/>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Read, read ,read! Spend 10 minutes a day (bedtime is a perfect opportunity to do so) reading a book to your child. This becomes part of </a:t>
            </a:r>
            <a:r>
              <a:rPr lang="en-US" dirty="0" err="1"/>
              <a:t>thei</a:t>
            </a:r>
            <a:r>
              <a:rPr lang="en-US" dirty="0"/>
              <a:t> daily routine and helps them to develop their understanding of how stories are structured, a wider vocabulary and in turn they will be better readers and writers. You child may want to read a story more than once – this is fine and should be encouraged! Nursery rhymes are also a core part of supporting your </a:t>
            </a:r>
            <a:r>
              <a:rPr lang="en-US" dirty="0" err="1"/>
              <a:t>chil</a:t>
            </a:r>
            <a:r>
              <a:rPr lang="en-US" dirty="0"/>
              <a:t> in leaning how to read. Show reading spines </a:t>
            </a:r>
          </a:p>
        </p:txBody>
      </p:sp>
    </p:spTree>
    <p:extLst>
      <p:ext uri="{BB962C8B-B14F-4D97-AF65-F5344CB8AC3E}">
        <p14:creationId xmlns:p14="http://schemas.microsoft.com/office/powerpoint/2010/main" val="2493339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752679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tiff"/><Relationship Id="rId4" Type="http://schemas.openxmlformats.org/officeDocument/2006/relationships/image" Target="../media/image20.tiff"/></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tiff"/><Relationship Id="rId5" Type="http://schemas.openxmlformats.org/officeDocument/2006/relationships/image" Target="../media/image24.tiff"/><Relationship Id="rId4" Type="http://schemas.openxmlformats.org/officeDocument/2006/relationships/image" Target="../media/image23.tif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tiff"/><Relationship Id="rId7" Type="http://schemas.openxmlformats.org/officeDocument/2006/relationships/image" Target="../media/image32.emf"/><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29.tiff"/></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26.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xfrm>
            <a:off x="407368" y="2708920"/>
            <a:ext cx="9793088" cy="1152128"/>
          </a:xfrm>
          <a:prstGeom prst="rect">
            <a:avLst/>
          </a:prstGeom>
        </p:spPr>
        <p:txBody>
          <a:bodyPr/>
          <a:lstStyle/>
          <a:p>
            <a:pPr algn="ctr"/>
            <a:r>
              <a:rPr lang="en-US" sz="8000" dirty="0"/>
              <a:t>Tricky Words </a:t>
            </a:r>
          </a:p>
        </p:txBody>
      </p:sp>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p>
          <a:p>
            <a:r>
              <a:rPr lang="en-US" dirty="0">
                <a:solidFill>
                  <a:schemeClr val="tx1"/>
                </a:solidFill>
              </a:rPr>
              <a:t>some children are read with 1:1 in addition to this. </a:t>
            </a: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B47250-7A05-4DF1-BEDE-F6DE385346C2}"/>
              </a:ext>
            </a:extLst>
          </p:cNvPr>
          <p:cNvSpPr>
            <a:spLocks noGrp="1"/>
          </p:cNvSpPr>
          <p:nvPr>
            <p:ph type="body" sz="quarter" idx="10"/>
          </p:nvPr>
        </p:nvSpPr>
        <p:spPr/>
        <p:txBody>
          <a:bodyPr/>
          <a:lstStyle/>
          <a:p>
            <a:r>
              <a:rPr lang="en-US" dirty="0"/>
              <a:t>Here’s how many words kids would have heard by the time they were 5 years old: Never read to, 4,662 words; 1–2 times per week, 63,570 words; 3–5 times per week, 169,520 words; daily, 296,660 words; and five books a day, 1,483,300 words.</a:t>
            </a:r>
            <a:endParaRPr lang="en-GB" dirty="0"/>
          </a:p>
        </p:txBody>
      </p:sp>
    </p:spTree>
    <p:extLst>
      <p:ext uri="{BB962C8B-B14F-4D97-AF65-F5344CB8AC3E}">
        <p14:creationId xmlns:p14="http://schemas.microsoft.com/office/powerpoint/2010/main" val="54639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3971764" y="4190220"/>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7601A6-90D2-41DA-B8BE-513ED6FCBB8D}"/>
              </a:ext>
            </a:extLst>
          </p:cNvPr>
          <p:cNvSpPr>
            <a:spLocks noGrp="1"/>
          </p:cNvSpPr>
          <p:nvPr>
            <p:ph type="body" sz="quarter" idx="10"/>
          </p:nvPr>
        </p:nvSpPr>
        <p:spPr/>
        <p:txBody>
          <a:bodyPr/>
          <a:lstStyle/>
          <a:p>
            <a:pPr algn="ctr"/>
            <a:r>
              <a:rPr lang="en-US" dirty="0"/>
              <a:t>All children will have the opportunity to take home a bedtime story sack during their time in Reception and Year One.</a:t>
            </a:r>
          </a:p>
          <a:p>
            <a:pPr algn="ctr"/>
            <a:r>
              <a:rPr lang="en-US" dirty="0"/>
              <a:t>Our Book Exchange is open each day on the yard. </a:t>
            </a:r>
            <a:endParaRPr lang="en-GB" dirty="0"/>
          </a:p>
          <a:p>
            <a:endParaRPr lang="en-GB" dirty="0"/>
          </a:p>
        </p:txBody>
      </p:sp>
      <p:sp>
        <p:nvSpPr>
          <p:cNvPr id="3" name="Title 2">
            <a:extLst>
              <a:ext uri="{FF2B5EF4-FFF2-40B4-BE49-F238E27FC236}">
                <a16:creationId xmlns:a16="http://schemas.microsoft.com/office/drawing/2014/main" id="{CAAAB2B0-B387-406D-94B8-3178E295465B}"/>
              </a:ext>
            </a:extLst>
          </p:cNvPr>
          <p:cNvSpPr>
            <a:spLocks noGrp="1"/>
          </p:cNvSpPr>
          <p:nvPr>
            <p:ph type="title"/>
          </p:nvPr>
        </p:nvSpPr>
        <p:spPr/>
        <p:txBody>
          <a:bodyPr/>
          <a:lstStyle/>
          <a:p>
            <a:r>
              <a:rPr lang="en-US" dirty="0"/>
              <a:t>Accessing Other Books </a:t>
            </a:r>
            <a:endParaRPr lang="en-GB" dirty="0"/>
          </a:p>
        </p:txBody>
      </p:sp>
      <p:pic>
        <p:nvPicPr>
          <p:cNvPr id="5" name="Picture 4" descr="https://barleymowprimary.org/wp-content/uploads/2022/09/F95383C1-4CE9-498B-B6B5-A79328667D99-768x1024.jpeg">
            <a:extLst>
              <a:ext uri="{FF2B5EF4-FFF2-40B4-BE49-F238E27FC236}">
                <a16:creationId xmlns:a16="http://schemas.microsoft.com/office/drawing/2014/main" id="{2EAD6DE8-D86E-42B5-94A9-8EA440FD5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985" y="1340767"/>
            <a:ext cx="2448271" cy="32643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barleymowprimary.org/wp-content/uploads/2022/09/story-sack-960x675.jpg">
            <a:extLst>
              <a:ext uri="{FF2B5EF4-FFF2-40B4-BE49-F238E27FC236}">
                <a16:creationId xmlns:a16="http://schemas.microsoft.com/office/drawing/2014/main" id="{E7B1E4E7-FBD8-42E4-957F-E25D3BB16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7445" y="2124656"/>
            <a:ext cx="2808312" cy="1974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77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FAF31-DCBA-4E01-A343-665E5271BAE0}"/>
              </a:ext>
            </a:extLst>
          </p:cNvPr>
          <p:cNvPicPr>
            <a:picLocks noChangeAspect="1"/>
          </p:cNvPicPr>
          <p:nvPr/>
        </p:nvPicPr>
        <p:blipFill>
          <a:blip r:embed="rId2"/>
          <a:stretch>
            <a:fillRect/>
          </a:stretch>
        </p:blipFill>
        <p:spPr>
          <a:xfrm>
            <a:off x="6320790" y="2234714"/>
            <a:ext cx="5665450" cy="4042975"/>
          </a:xfrm>
          <a:prstGeom prst="rect">
            <a:avLst/>
          </a:prstGeom>
        </p:spPr>
      </p:pic>
      <p:pic>
        <p:nvPicPr>
          <p:cNvPr id="5" name="Picture 4">
            <a:extLst>
              <a:ext uri="{FF2B5EF4-FFF2-40B4-BE49-F238E27FC236}">
                <a16:creationId xmlns:a16="http://schemas.microsoft.com/office/drawing/2014/main" id="{C7293AA5-12E2-4E22-BAA5-B5E5DA1F14AE}"/>
              </a:ext>
            </a:extLst>
          </p:cNvPr>
          <p:cNvPicPr>
            <a:picLocks noChangeAspect="1"/>
          </p:cNvPicPr>
          <p:nvPr/>
        </p:nvPicPr>
        <p:blipFill>
          <a:blip r:embed="rId3"/>
          <a:stretch>
            <a:fillRect/>
          </a:stretch>
        </p:blipFill>
        <p:spPr>
          <a:xfrm>
            <a:off x="296888" y="243078"/>
            <a:ext cx="6048672" cy="3983272"/>
          </a:xfrm>
          <a:prstGeom prst="rect">
            <a:avLst/>
          </a:prstGeom>
        </p:spPr>
      </p:pic>
    </p:spTree>
    <p:extLst>
      <p:ext uri="{BB962C8B-B14F-4D97-AF65-F5344CB8AC3E}">
        <p14:creationId xmlns:p14="http://schemas.microsoft.com/office/powerpoint/2010/main" val="2151599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D53AAE-987D-441E-B63E-DAB4737E94F5}"/>
              </a:ext>
            </a:extLst>
          </p:cNvPr>
          <p:cNvSpPr>
            <a:spLocks noGrp="1"/>
          </p:cNvSpPr>
          <p:nvPr>
            <p:ph type="body" sz="quarter" idx="10"/>
          </p:nvPr>
        </p:nvSpPr>
        <p:spPr>
          <a:xfrm>
            <a:off x="446664" y="1484784"/>
            <a:ext cx="5256584" cy="4392488"/>
          </a:xfrm>
        </p:spPr>
        <p:txBody>
          <a:bodyPr/>
          <a:lstStyle/>
          <a:p>
            <a:pPr marL="0" indent="0">
              <a:buNone/>
            </a:pPr>
            <a:r>
              <a:rPr lang="en-US" b="1" dirty="0"/>
              <a:t>Reception</a:t>
            </a:r>
          </a:p>
          <a:p>
            <a:pPr marL="0" indent="0">
              <a:buNone/>
            </a:pPr>
            <a:r>
              <a:rPr lang="en-US" dirty="0"/>
              <a:t>. Books will be sent home on a Friday and returned on a Monday</a:t>
            </a:r>
          </a:p>
          <a:p>
            <a:pPr marL="0" indent="0">
              <a:buNone/>
            </a:pPr>
            <a:r>
              <a:rPr lang="en-US" dirty="0"/>
              <a:t>. The children will be given a phonics homework sheet to complete each week. Tricky words will be on the sheets to practice when from next week. </a:t>
            </a:r>
            <a:endParaRPr lang="en-GB" dirty="0"/>
          </a:p>
        </p:txBody>
      </p:sp>
      <p:sp>
        <p:nvSpPr>
          <p:cNvPr id="3" name="Title 2">
            <a:extLst>
              <a:ext uri="{FF2B5EF4-FFF2-40B4-BE49-F238E27FC236}">
                <a16:creationId xmlns:a16="http://schemas.microsoft.com/office/drawing/2014/main" id="{AB7BA553-60A9-4FEC-9A5D-5DF2886F971D}"/>
              </a:ext>
            </a:extLst>
          </p:cNvPr>
          <p:cNvSpPr>
            <a:spLocks noGrp="1"/>
          </p:cNvSpPr>
          <p:nvPr>
            <p:ph type="title"/>
          </p:nvPr>
        </p:nvSpPr>
        <p:spPr/>
        <p:txBody>
          <a:bodyPr/>
          <a:lstStyle/>
          <a:p>
            <a:r>
              <a:rPr lang="en-US" dirty="0"/>
              <a:t>Reading Books and Homework</a:t>
            </a:r>
            <a:endParaRPr lang="en-GB" dirty="0"/>
          </a:p>
        </p:txBody>
      </p:sp>
      <p:sp>
        <p:nvSpPr>
          <p:cNvPr id="4" name="Text Placeholder 3">
            <a:extLst>
              <a:ext uri="{FF2B5EF4-FFF2-40B4-BE49-F238E27FC236}">
                <a16:creationId xmlns:a16="http://schemas.microsoft.com/office/drawing/2014/main" id="{8C836276-FA11-490B-BF0C-38FFE89C2E21}"/>
              </a:ext>
            </a:extLst>
          </p:cNvPr>
          <p:cNvSpPr>
            <a:spLocks noGrp="1"/>
          </p:cNvSpPr>
          <p:nvPr>
            <p:ph type="body" sz="quarter" idx="11"/>
          </p:nvPr>
        </p:nvSpPr>
        <p:spPr>
          <a:xfrm>
            <a:off x="6240016" y="1916832"/>
            <a:ext cx="5256584" cy="3168352"/>
          </a:xfrm>
        </p:spPr>
        <p:txBody>
          <a:bodyPr/>
          <a:lstStyle/>
          <a:p>
            <a:pPr marL="0" indent="0">
              <a:buNone/>
            </a:pPr>
            <a:r>
              <a:rPr lang="en-US" b="1" dirty="0"/>
              <a:t>Year One </a:t>
            </a:r>
          </a:p>
          <a:p>
            <a:pPr marL="0" indent="0">
              <a:buNone/>
            </a:pPr>
            <a:r>
              <a:rPr lang="en-US" dirty="0"/>
              <a:t>.Books will be sent home on a Friday and returned on a Monday</a:t>
            </a:r>
          </a:p>
          <a:p>
            <a:pPr marL="0" indent="0">
              <a:buNone/>
            </a:pPr>
            <a:r>
              <a:rPr lang="en-US" dirty="0"/>
              <a:t>. Tricky words will also be sent home when the children begin to be given them.</a:t>
            </a:r>
          </a:p>
          <a:p>
            <a:pPr marL="0" indent="0">
              <a:buNone/>
            </a:pPr>
            <a:endParaRPr lang="en-GB" dirty="0"/>
          </a:p>
        </p:txBody>
      </p:sp>
    </p:spTree>
    <p:extLst>
      <p:ext uri="{BB962C8B-B14F-4D97-AF65-F5344CB8AC3E}">
        <p14:creationId xmlns:p14="http://schemas.microsoft.com/office/powerpoint/2010/main" val="1129536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D0B0A515838247AD94B5BD4705F90F" ma:contentTypeVersion="14" ma:contentTypeDescription="Create a new document." ma:contentTypeScope="" ma:versionID="21d63802ba7c60306d32dfe8061041f6">
  <xsd:schema xmlns:xsd="http://www.w3.org/2001/XMLSchema" xmlns:xs="http://www.w3.org/2001/XMLSchema" xmlns:p="http://schemas.microsoft.com/office/2006/metadata/properties" xmlns:ns3="f28b2298-a5ac-4ad2-9f93-a0bc353804ae" xmlns:ns4="350b06f3-d6ed-4b1d-81c9-bc8f8281ceea" targetNamespace="http://schemas.microsoft.com/office/2006/metadata/properties" ma:root="true" ma:fieldsID="701a895683028767c93a30561f8dd3a0" ns3:_="" ns4:_="">
    <xsd:import namespace="f28b2298-a5ac-4ad2-9f93-a0bc353804ae"/>
    <xsd:import namespace="350b06f3-d6ed-4b1d-81c9-bc8f8281cee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8b2298-a5ac-4ad2-9f93-a0bc353804a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0b06f3-d6ed-4b1d-81c9-bc8f8281cee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3662F5E-2461-4C48-9C52-F3A2216C6D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8b2298-a5ac-4ad2-9f93-a0bc353804ae"/>
    <ds:schemaRef ds:uri="350b06f3-d6ed-4b1d-81c9-bc8f8281ce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3.xml><?xml version="1.0" encoding="utf-8"?>
<ds:datastoreItem xmlns:ds="http://schemas.openxmlformats.org/officeDocument/2006/customXml" ds:itemID="{D0B8E684-7516-47AC-9294-08AAE612A259}">
  <ds:schemaRefs>
    <ds:schemaRef ds:uri="http://schemas.microsoft.com/office/2006/metadata/properties"/>
    <ds:schemaRef ds:uri="http://schemas.openxmlformats.org/package/2006/metadata/core-properties"/>
    <ds:schemaRef ds:uri="http://www.w3.org/XML/1998/namespace"/>
    <ds:schemaRef ds:uri="f28b2298-a5ac-4ad2-9f93-a0bc353804ae"/>
    <ds:schemaRef ds:uri="http://purl.org/dc/elements/1.1/"/>
    <ds:schemaRef ds:uri="350b06f3-d6ed-4b1d-81c9-bc8f8281ceea"/>
    <ds:schemaRef ds:uri="http://schemas.microsoft.com/office/2006/documentManagement/types"/>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37242</TotalTime>
  <Words>1453</Words>
  <Application>Microsoft Office PowerPoint</Application>
  <PresentationFormat>Widescreen</PresentationFormat>
  <Paragraphs>112</Paragraphs>
  <Slides>28</Slides>
  <Notes>25</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28</vt:i4>
      </vt:variant>
    </vt:vector>
  </HeadingPairs>
  <TitlesOfParts>
    <vt:vector size="41" baseType="lpstr">
      <vt:lpstr>Arial</vt:lpstr>
      <vt:lpstr>Calibri</vt:lpstr>
      <vt:lpstr>Calibri Light</vt:lpstr>
      <vt:lpstr>Courier New</vt:lpstr>
      <vt:lpstr>Gotham Narrow Bold</vt:lpstr>
      <vt:lpstr>Open Sans</vt:lpstr>
      <vt:lpstr>Open Sans Light</vt:lpstr>
      <vt:lpstr>Sassoon Infant Rg</vt:lpstr>
      <vt:lpstr>Presentation cover</vt:lpstr>
      <vt:lpstr>Normal body copy page</vt:lpstr>
      <vt:lpstr>Custom Design</vt:lpstr>
      <vt:lpstr>3_Normal body copy page</vt:lpstr>
      <vt:lpstr>4_Normal body copy page</vt:lpstr>
      <vt:lpstr>PowerPoint Presentation</vt:lpstr>
      <vt:lpstr>PowerPoint Presentation</vt:lpstr>
      <vt:lpstr>Phonics is:</vt:lpstr>
      <vt:lpstr>Little Wandle Letters and Sounds Revised</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PowerPoint Presentation</vt:lpstr>
      <vt:lpstr>The most important thing you can do is read with your child</vt:lpstr>
      <vt:lpstr>Books going home</vt:lpstr>
      <vt:lpstr>Accessing Other Books </vt:lpstr>
      <vt:lpstr>PowerPoint Presentation</vt:lpstr>
      <vt:lpstr>Read to your child</vt:lpstr>
      <vt:lpstr>Listening to your child read their phonics book</vt:lpstr>
      <vt:lpstr>Supporting your child with phonics</vt:lpstr>
      <vt:lpstr>Reading Books and Homework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Raine Amy (Barley Mow)</cp:lastModifiedBy>
  <cp:revision>380</cp:revision>
  <cp:lastPrinted>2022-10-04T07:38:40Z</cp:lastPrinted>
  <dcterms:modified xsi:type="dcterms:W3CDTF">2022-10-10T20:23:43Z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0x010100D7D0B0A515838247AD94B5BD4705F90F</vt:lpwstr>
  </property>
</Properties>
</file>